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4" r:id="rId11"/>
    <p:sldId id="305" r:id="rId12"/>
    <p:sldId id="326" r:id="rId13"/>
    <p:sldId id="279" r:id="rId14"/>
    <p:sldId id="28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286" r:id="rId27"/>
    <p:sldId id="287" r:id="rId28"/>
    <p:sldId id="289" r:id="rId29"/>
    <p:sldId id="311" r:id="rId30"/>
    <p:sldId id="290" r:id="rId31"/>
    <p:sldId id="312" r:id="rId32"/>
    <p:sldId id="313" r:id="rId33"/>
    <p:sldId id="314" r:id="rId34"/>
    <p:sldId id="294" r:id="rId35"/>
    <p:sldId id="295" r:id="rId36"/>
    <p:sldId id="297" r:id="rId37"/>
    <p:sldId id="296" r:id="rId38"/>
    <p:sldId id="298" r:id="rId39"/>
    <p:sldId id="268" r:id="rId40"/>
  </p:sldIdLst>
  <p:sldSz cx="18288000" cy="10287000"/>
  <p:notesSz cx="6858000" cy="9144000"/>
  <p:embeddedFontLst>
    <p:embeddedFont>
      <p:font typeface="Fredoka SemiBold" pitchFamily="2" charset="-79"/>
      <p:bold r:id="rId42"/>
    </p:embeddedFont>
    <p:embeddedFont>
      <p:font typeface="Nunito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7F4"/>
    <a:srgbClr val="BCE3F2"/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05/11/2024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08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 SemiBold" pitchFamily="2" charset="-79"/>
                <a:cs typeface="Fredoka SemiBold" pitchFamily="2" charset="-79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 SemiBold" pitchFamily="2" charset="-79"/>
              <a:ea typeface="Fredoka"/>
              <a:cs typeface="Fredoka SemiBold" pitchFamily="2" charset="-79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8FF91D46-C719-3D45-D965-B8B5E1724141}"/>
              </a:ext>
            </a:extLst>
          </p:cNvPr>
          <p:cNvSpPr/>
          <p:nvPr/>
        </p:nvSpPr>
        <p:spPr>
          <a:xfrm>
            <a:off x="11256812" y="4870786"/>
            <a:ext cx="431009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Other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euiccInfo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+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cert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exchange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B207C860-034E-BFEA-777A-18B91851F0E1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Client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Profile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verifications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getBPP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5A9A3057-FEAE-D725-E0B6-C8AF76C5AFBA}"/>
              </a:ext>
            </a:extLst>
          </p:cNvPr>
          <p:cNvSpPr/>
          <p:nvPr/>
        </p:nvSpPr>
        <p:spPr>
          <a:xfrm>
            <a:off x="2786442" y="4902212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 err="1">
                <a:solidFill>
                  <a:schemeClr val="tx1"/>
                </a:solidFill>
                <a:latin typeface="Nunito" pitchFamily="2" charset="0"/>
              </a:rPr>
              <a:t>handleNotification</a:t>
            </a:r>
            <a:endParaRPr lang="it-IT" sz="27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8199A629-E89A-9D10-AE2B-92457F8B1AC8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 err="1">
                <a:solidFill>
                  <a:schemeClr val="tx1"/>
                </a:solidFill>
                <a:latin typeface="Nunito" pitchFamily="2" charset="0"/>
              </a:rPr>
              <a:t>handleNotification</a:t>
            </a:r>
            <a:endParaRPr lang="it-IT" sz="27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IMPLEMENTAZIONE DEGLI EMULATORI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IMPLEMENTAZIONE DEGLI EMULATORI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un’innovazione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2991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 SemiBold" pitchFamily="2" charset="-79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riferimento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341223" y="6552646"/>
            <a:ext cx="5343129" cy="118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CODIFICA DEI DATI</a:t>
            </a: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</p:spTree>
    <p:extLst>
      <p:ext uri="{BB962C8B-B14F-4D97-AF65-F5344CB8AC3E}">
        <p14:creationId xmlns:p14="http://schemas.microsoft.com/office/powerpoint/2010/main" val="32269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21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59417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asn1tools</a:t>
            </a:r>
            <a:r>
              <a:rPr lang="en-US" sz="36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base64</a:t>
            </a:r>
            <a:r>
              <a:rPr lang="en-US" sz="36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codifica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/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</a:t>
            </a:r>
            <a:endParaRPr lang="en-US" sz="36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3616563" y="6261668"/>
            <a:ext cx="689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Librerie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Python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asn1crypto, cryptography, </a:t>
            </a:r>
            <a:r>
              <a:rPr lang="en-US" sz="36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hashlib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per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funzioni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crittografiche</a:t>
            </a:r>
            <a:endParaRPr lang="en-US" sz="36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18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3220258" y="5933763"/>
            <a:ext cx="7685900" cy="2410136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AE3C05-FCD7-8F7D-CF82-B793D231266A}"/>
              </a:ext>
            </a:extLst>
          </p:cNvPr>
          <p:cNvSpPr txBox="1"/>
          <p:nvPr/>
        </p:nvSpPr>
        <p:spPr>
          <a:xfrm>
            <a:off x="4191000" y="6261668"/>
            <a:ext cx="302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usato</a:t>
            </a:r>
            <a:r>
              <a:rPr lang="en-US" sz="36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C36912-0B9F-0EE8-2ACA-9BACEC80A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71" y="6151520"/>
            <a:ext cx="1978825" cy="19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STRATEGIE ADOTTATE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70BD69E-CA17-747C-B964-A0560E9CF425}"/>
              </a:ext>
            </a:extLst>
          </p:cNvPr>
          <p:cNvGrpSpPr/>
          <p:nvPr/>
        </p:nvGrpSpPr>
        <p:grpSpPr>
          <a:xfrm>
            <a:off x="7049582" y="4457700"/>
            <a:ext cx="4188833" cy="752856"/>
            <a:chOff x="7060035" y="5645356"/>
            <a:chExt cx="4188833" cy="752856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73B36D76-EEEF-C102-3B62-8097FBFE810A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0CFB6AD-FD84-A0E7-5AE1-C72F0C694355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914400" y="5913465"/>
            <a:ext cx="7685900" cy="2658642"/>
          </a:xfrm>
          <a:prstGeom prst="wedgeRoundRectCallout">
            <a:avLst>
              <a:gd name="adj1" fmla="val -35668"/>
              <a:gd name="adj2" fmla="val 72292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EBA61C-6D07-6C3C-D11E-EBA26A0CF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79" y="5429011"/>
            <a:ext cx="1595220" cy="1598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9FFEDE-5F76-D6F6-AE5E-E744CF4DFB9C}"/>
              </a:ext>
            </a:extLst>
          </p:cNvPr>
          <p:cNvSpPr txBox="1"/>
          <p:nvPr/>
        </p:nvSpPr>
        <p:spPr>
          <a:xfrm>
            <a:off x="8915400" y="6961882"/>
            <a:ext cx="173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unito" pitchFamily="2" charset="0"/>
              </a:rPr>
              <a:t>Proxy </a:t>
            </a:r>
            <a:r>
              <a:rPr lang="it-IT" sz="3200" b="1" dirty="0" err="1">
                <a:latin typeface="Nunito" pitchFamily="2" charset="0"/>
              </a:rPr>
              <a:t>relay</a:t>
            </a:r>
            <a:endParaRPr lang="it-IT" sz="3200" b="1" dirty="0">
              <a:latin typeface="Nunito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966940" y="6039671"/>
            <a:ext cx="7580817" cy="308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DETTAGLI IMPLEMENTATIVI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MITM per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ottenere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traccia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bypassa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TLS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Nunito" pitchFamily="2" charset="0"/>
              <a:ea typeface="Fredoka"/>
              <a:cs typeface="Fredoka SemiBold" pitchFamily="2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4214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  <a:cs typeface="Fredoka SemiBold" pitchFamily="2" charset="-79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771701" y="4962205"/>
            <a:ext cx="1067792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 SemiBold" pitchFamily="2" charset="-79"/>
                <a:cs typeface="Fredoka SemiBold" pitchFamily="2" charset="-79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ROOT CA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 CI;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un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custom</a:t>
            </a:r>
            <a:r>
              <a:rPr lang="en-US" sz="40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		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dalla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cattura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MITM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6A48DEF-4A4B-B24E-5657-EA0FF3E2CD9C}"/>
              </a:ext>
            </a:extLst>
          </p:cNvPr>
          <p:cNvSpPr/>
          <p:nvPr/>
        </p:nvSpPr>
        <p:spPr>
          <a:xfrm>
            <a:off x="6248400" y="6512783"/>
            <a:ext cx="999524" cy="288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10095"/>
              <a:gd name="adj2" fmla="val 8164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SMDP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endParaRPr lang="en-US" sz="40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96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38003"/>
              <a:gd name="adj2" fmla="val 79925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160914"/>
            <a:ext cx="1493806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EUICC</a:t>
            </a:r>
          </a:p>
          <a:p>
            <a:pPr algn="ctr"/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la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rilascio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 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85E2403F-9848-6B61-862C-D8505EE5CA53}"/>
              </a:ext>
            </a:extLst>
          </p:cNvPr>
          <p:cNvSpPr/>
          <p:nvPr/>
        </p:nvSpPr>
        <p:spPr>
          <a:xfrm>
            <a:off x="10439400" y="4237918"/>
            <a:ext cx="1676390" cy="829382"/>
          </a:xfrm>
          <a:prstGeom prst="triangl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isoscele 12">
            <a:extLst>
              <a:ext uri="{FF2B5EF4-FFF2-40B4-BE49-F238E27FC236}">
                <a16:creationId xmlns:a16="http://schemas.microsoft.com/office/drawing/2014/main" id="{AE194C46-2F94-C2D6-9962-19B51A3448C7}"/>
              </a:ext>
            </a:extLst>
          </p:cNvPr>
          <p:cNvSpPr/>
          <p:nvPr/>
        </p:nvSpPr>
        <p:spPr>
          <a:xfrm>
            <a:off x="13364301" y="4237918"/>
            <a:ext cx="1676390" cy="8293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Fumetto: rettangolo con angoli arrotondati 20">
            <a:extLst>
              <a:ext uri="{FF2B5EF4-FFF2-40B4-BE49-F238E27FC236}">
                <a16:creationId xmlns:a16="http://schemas.microsoft.com/office/drawing/2014/main" id="{BBE7D193-3EEF-8317-996A-B564E2F3440D}"/>
              </a:ext>
            </a:extLst>
          </p:cNvPr>
          <p:cNvSpPr/>
          <p:nvPr/>
        </p:nvSpPr>
        <p:spPr>
          <a:xfrm rot="10800000">
            <a:off x="1452124" y="5067300"/>
            <a:ext cx="15235676" cy="2658642"/>
          </a:xfrm>
          <a:prstGeom prst="wedgeRoundRectCallout">
            <a:avLst>
              <a:gd name="adj1" fmla="val -35668"/>
              <a:gd name="adj2" fmla="val 42049"/>
              <a:gd name="adj3" fmla="val 16667"/>
            </a:avLst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5400000" scaled="1"/>
            <a:tileRect/>
          </a:gra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81BC-4CFF-25C5-09A2-1987073CF0EA}"/>
              </a:ext>
            </a:extLst>
          </p:cNvPr>
          <p:cNvSpPr txBox="1"/>
          <p:nvPr/>
        </p:nvSpPr>
        <p:spPr>
          <a:xfrm>
            <a:off x="1600927" y="5486252"/>
            <a:ext cx="1493806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momento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state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finalmente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rese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disponibili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rete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versioni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open source di LPA e server SM-DP+</a:t>
            </a:r>
          </a:p>
          <a:p>
            <a:pPr algn="ctr"/>
            <a:endParaRPr lang="en-US" sz="40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298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EMULATORE USER AGENT</a:t>
            </a: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OSMO-SMDPP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VALIDAZIONE DEGLI EMULATORI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DDC6D092-FD39-127A-BD59-CFD466B07740}"/>
              </a:ext>
            </a:extLst>
          </p:cNvPr>
          <p:cNvSpPr/>
          <p:nvPr/>
        </p:nvSpPr>
        <p:spPr>
          <a:xfrm>
            <a:off x="10389412" y="5143500"/>
            <a:ext cx="5986457" cy="1438123"/>
          </a:xfrm>
          <a:prstGeom prst="cub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PROGRAMMABILE +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lpac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7A6E582A-4CE7-FBBD-43C2-5B75E255DAE2}"/>
              </a:ext>
            </a:extLst>
          </p:cNvPr>
          <p:cNvSpPr/>
          <p:nvPr/>
        </p:nvSpPr>
        <p:spPr>
          <a:xfrm>
            <a:off x="5277743" y="5143499"/>
            <a:ext cx="3470089" cy="1438123"/>
          </a:xfrm>
          <a:prstGeom prst="cube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EMULATORE SERVER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6AADBBFB-8349-9EB7-F354-307549A11BF6}"/>
              </a:ext>
            </a:extLst>
          </p:cNvPr>
          <p:cNvSpPr/>
          <p:nvPr/>
        </p:nvSpPr>
        <p:spPr>
          <a:xfrm>
            <a:off x="8761107" y="5343242"/>
            <a:ext cx="1599252" cy="1038636"/>
          </a:xfrm>
          <a:prstGeom prst="left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2991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 SemiBold" pitchFamily="2" charset="-79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SM-DS (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 test (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reali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 SemiBold" pitchFamily="2" charset="-79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 SemiBold" pitchFamily="2" charset="-79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eSIM Disc. </a:t>
            </a:r>
            <a:r>
              <a:rPr lang="it-IT" sz="3500" b="1" dirty="0" err="1">
                <a:latin typeface="Nunito" pitchFamily="2" charset="0"/>
              </a:rPr>
              <a:t>Staging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329751" y="5285728"/>
            <a:ext cx="15151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Sysmocom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Truphone</a:t>
            </a:r>
            <a:endParaRPr lang="it-IT" sz="3500" b="1" dirty="0">
              <a:latin typeface="Nunito" pitchFamily="2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85073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Osmo-smdpp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04006" y="2338377"/>
            <a:ext cx="46281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Iliad &amp; </a:t>
            </a:r>
            <a:r>
              <a:rPr lang="it-IT" sz="3500" b="1" dirty="0" err="1">
                <a:latin typeface="Nunito" pitchFamily="2" charset="0"/>
              </a:rPr>
              <a:t>Very</a:t>
            </a:r>
            <a:r>
              <a:rPr lang="it-IT" sz="3500" b="1" dirty="0">
                <a:latin typeface="Nunito" pitchFamily="2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421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: 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77188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77919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505689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3412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  <a:cs typeface="Fredoka SemiBold" pitchFamily="2" charset="-79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noi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noi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remoto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Fredoka SemiBold" pitchFamily="2" charset="-79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mobile</a:t>
            </a: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Fredoka SemiBold" pitchFamily="2" charset="-79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 SemiBold" pitchFamily="2" charset="-79"/>
              <a:ea typeface="Nunito Bold"/>
              <a:cs typeface="Fredoka SemiBold" pitchFamily="2" charset="-79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Il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specifiche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b="1" dirty="0">
                <a:latin typeface="Nunito" pitchFamily="2" charset="0"/>
              </a:rPr>
              <a:t>euiccSignature1, SVN (in euiccInfo2), </a:t>
            </a:r>
            <a:r>
              <a:rPr lang="it-IT" sz="3500" b="1" dirty="0" err="1">
                <a:latin typeface="Nunito" pitchFamily="2" charset="0"/>
              </a:rPr>
              <a:t>euiccCiPKIdList</a:t>
            </a:r>
            <a:r>
              <a:rPr lang="it-IT" sz="3500" b="1" dirty="0">
                <a:latin typeface="Nunito" pitchFamily="2" charset="0"/>
              </a:rPr>
              <a:t> (in euiccInfo2), </a:t>
            </a:r>
            <a:r>
              <a:rPr lang="it-IT" sz="3500" b="1" dirty="0" err="1">
                <a:latin typeface="Nunito" pitchFamily="2" charset="0"/>
              </a:rPr>
              <a:t>transactionId</a:t>
            </a:r>
            <a:r>
              <a:rPr lang="it-IT" sz="3500" b="1" dirty="0">
                <a:latin typeface="Nunito" pitchFamily="2" charset="0"/>
              </a:rPr>
              <a:t> (in euiccSigned1), </a:t>
            </a:r>
            <a:r>
              <a:rPr lang="it-IT" sz="3500" b="1" dirty="0" err="1">
                <a:latin typeface="Nunito" pitchFamily="2" charset="0"/>
              </a:rPr>
              <a:t>smdpAddress</a:t>
            </a:r>
            <a:r>
              <a:rPr lang="it-IT" sz="3500" b="1" dirty="0">
                <a:latin typeface="Nunito" pitchFamily="2" charset="0"/>
              </a:rPr>
              <a:t> (in euiccSigned1) o </a:t>
            </a:r>
            <a:r>
              <a:rPr lang="it-IT" sz="3500" b="1" dirty="0" err="1">
                <a:latin typeface="Nunito" pitchFamily="2" charset="0"/>
              </a:rPr>
              <a:t>serverChallenge</a:t>
            </a:r>
            <a:r>
              <a:rPr lang="it-IT" sz="3500" b="1" dirty="0">
                <a:latin typeface="Nunito" pitchFamily="2" charset="0"/>
              </a:rPr>
              <a:t> non valida</a:t>
            </a:r>
            <a:endParaRPr lang="en-US" sz="35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7334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: 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grafico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 SemiBold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 err="1">
                <a:latin typeface="Nunito" pitchFamily="2" charset="0"/>
              </a:rPr>
              <a:t>EasyEUICC</a:t>
            </a:r>
            <a:endParaRPr lang="it-IT" sz="3500" b="1" dirty="0">
              <a:latin typeface="Nuni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Emulatore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269613" y="3238500"/>
            <a:ext cx="37016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 SemiBold" pitchFamily="2" charset="-79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latin typeface="Nunito" pitchFamily="2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421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rete</a:t>
            </a:r>
            <a:endParaRPr lang="en-US" sz="35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en-US" sz="3500" dirty="0">
              <a:solidFill>
                <a:srgbClr val="000000"/>
              </a:solidFill>
              <a:latin typeface="Fredoka SemiBold" pitchFamily="2" charset="-79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605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b="1" dirty="0">
                <a:latin typeface="Nunito" pitchFamily="2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emulatori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definiti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a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profili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eUICC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77089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tesi</a:t>
            </a:r>
            <a:endParaRPr lang="en-US" sz="3499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implementazioni</a:t>
            </a: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efficaci</a:t>
            </a:r>
            <a:endParaRPr lang="en-US" sz="4800" b="1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 SemiBold" pitchFamily="2" charset="-79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 server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Nunito" pitchFamily="2" charset="0"/>
                <a:ea typeface="Nunito Bold"/>
                <a:cs typeface="Nunito Bold"/>
                <a:sym typeface="Nunito Bold"/>
              </a:rPr>
              <a:t>e server </a:t>
            </a:r>
            <a:r>
              <a:rPr lang="en-US" sz="4800" dirty="0">
                <a:solidFill>
                  <a:srgbClr val="000000"/>
                </a:solidFill>
                <a:latin typeface="Fredoka SemiBold" pitchFamily="2" charset="-79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b="1" dirty="0">
                  <a:latin typeface="Nunito" pitchFamily="2" charset="0"/>
                </a:rPr>
                <a:t>HTTPS connection</a:t>
              </a:r>
            </a:p>
          </p:txBody>
        </p:sp>
      </p:grpSp>
      <p:sp>
        <p:nvSpPr>
          <p:cNvPr id="18" name="Freccia bidirezionale orizzontale 17">
            <a:extLst>
              <a:ext uri="{FF2B5EF4-FFF2-40B4-BE49-F238E27FC236}">
                <a16:creationId xmlns:a16="http://schemas.microsoft.com/office/drawing/2014/main" id="{F4583A8C-057C-C026-0BF5-E4D2D1FA52D9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euiccInfo</a:t>
            </a:r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it-IT" sz="3200" b="1" dirty="0" err="1">
                <a:solidFill>
                  <a:schemeClr val="tx1"/>
                </a:solidFill>
                <a:latin typeface="Nunito" pitchFamily="2" charset="0"/>
              </a:rPr>
              <a:t>exchange</a:t>
            </a:r>
            <a:endParaRPr lang="it-IT" sz="32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SemiBold" pitchFamily="2" charset="-79"/>
                <a:ea typeface="Fredoka"/>
                <a:cs typeface="Fredoka SemiBold" pitchFamily="2" charset="-79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 SemiBold" pitchFamily="2" charset="-79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" pitchFamily="2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" pitchFamily="2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FBEF1293-ACA6-8699-D631-9CE8AA011155}"/>
              </a:ext>
            </a:extLst>
          </p:cNvPr>
          <p:cNvSpPr/>
          <p:nvPr/>
        </p:nvSpPr>
        <p:spPr>
          <a:xfrm>
            <a:off x="11331722" y="4870786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Check server authentication</a:t>
            </a:r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40B33E3D-D090-46EF-8598-C22AC30D8E70}"/>
              </a:ext>
            </a:extLst>
          </p:cNvPr>
          <p:cNvSpPr/>
          <p:nvPr/>
        </p:nvSpPr>
        <p:spPr>
          <a:xfrm>
            <a:off x="7021627" y="4891053"/>
            <a:ext cx="4235185" cy="1776447"/>
          </a:xfrm>
          <a:prstGeom prst="leftRightArrow">
            <a:avLst>
              <a:gd name="adj1" fmla="val 60166"/>
              <a:gd name="adj2" fmla="val 50000"/>
            </a:avLst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  <a:latin typeface="Nunito" pitchFamily="2" charset="0"/>
              </a:rPr>
              <a:t>Server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1476</Words>
  <Application>Microsoft Office PowerPoint</Application>
  <PresentationFormat>Personalizzato</PresentationFormat>
  <Paragraphs>353</Paragraphs>
  <Slides>39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Wingdings</vt:lpstr>
      <vt:lpstr>Fredoka SemiBold</vt:lpstr>
      <vt:lpstr>Nunito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138</cp:revision>
  <dcterms:created xsi:type="dcterms:W3CDTF">2006-08-16T00:00:00Z</dcterms:created>
  <dcterms:modified xsi:type="dcterms:W3CDTF">2024-11-05T08:44:53Z</dcterms:modified>
  <dc:identifier>DAGKWGsDkog</dc:identifier>
</cp:coreProperties>
</file>